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roxima Nova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roximaNova-bold.fntdata"/><Relationship Id="rId12" Type="http://schemas.openxmlformats.org/officeDocument/2006/relationships/slide" Target="slides/slide7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Motivation: To implement by hand the various algorithms covered during the course. Then Talk about how we’d think follower count in intuitive, bots follow? Insight is lists added...more hold.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hape 5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hape 6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Shape 61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b="1" sz="14000"/>
            </a:lvl1pPr>
            <a:lvl2pPr lvl="1" rtl="0" algn="ctr">
              <a:spcBef>
                <a:spcPts val="0"/>
              </a:spcBef>
              <a:buSzPct val="100000"/>
              <a:defRPr b="1" sz="14000"/>
            </a:lvl2pPr>
            <a:lvl3pPr lvl="2" rtl="0" algn="ctr">
              <a:spcBef>
                <a:spcPts val="0"/>
              </a:spcBef>
              <a:buSzPct val="100000"/>
              <a:defRPr b="1" sz="14000"/>
            </a:lvl3pPr>
            <a:lvl4pPr lvl="3" rtl="0" algn="ctr">
              <a:spcBef>
                <a:spcPts val="0"/>
              </a:spcBef>
              <a:buSzPct val="100000"/>
              <a:defRPr b="1" sz="14000"/>
            </a:lvl4pPr>
            <a:lvl5pPr lvl="4" rtl="0" algn="ctr">
              <a:spcBef>
                <a:spcPts val="0"/>
              </a:spcBef>
              <a:buSzPct val="100000"/>
              <a:defRPr b="1" sz="14000"/>
            </a:lvl5pPr>
            <a:lvl6pPr lvl="5" rtl="0" algn="ctr">
              <a:spcBef>
                <a:spcPts val="0"/>
              </a:spcBef>
              <a:buSzPct val="100000"/>
              <a:defRPr b="1" sz="14000"/>
            </a:lvl6pPr>
            <a:lvl7pPr lvl="6" rtl="0" algn="ctr">
              <a:spcBef>
                <a:spcPts val="0"/>
              </a:spcBef>
              <a:buSzPct val="100000"/>
              <a:defRPr b="1" sz="14000"/>
            </a:lvl7pPr>
            <a:lvl8pPr lvl="7" rtl="0" algn="ctr">
              <a:spcBef>
                <a:spcPts val="0"/>
              </a:spcBef>
              <a:buSzPct val="100000"/>
              <a:defRPr b="1" sz="14000"/>
            </a:lvl8pPr>
            <a:lvl9pPr lvl="8" rtl="0" algn="ctr">
              <a:spcBef>
                <a:spcPts val="0"/>
              </a:spcBef>
              <a:buSzPct val="100000"/>
              <a:defRPr b="1" sz="140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104" name="Shape 104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Influencers in Social Networks</a:t>
            </a:r>
            <a:br>
              <a:rPr lang="en" sz="4400"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510450" y="3182312"/>
            <a:ext cx="8123100" cy="629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Pragya Arora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Navnith Ramkrishnan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Piyush Ghai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270925" y="16352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Support Vector Machines 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502600" y="563225"/>
            <a:ext cx="4560300" cy="339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RBF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Slack Penalty - C (0.3)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Linear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 tuned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Slack Penalty - C (0.3)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descr="svm.PN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5" y="498975"/>
            <a:ext cx="18669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m_linear.PNG"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25" y="3398550"/>
            <a:ext cx="18573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082025" y="13243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1000"/>
              <a:t>SVM (RBF)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082025" y="42199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1000"/>
              <a:t>SVM (Linear)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54150" y="18169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4599600" y="-133250"/>
            <a:ext cx="45444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Implementation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Hidden layers - 5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Units in each layer - 15, 10, 10, 10, 10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- 0.1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Epochs - 100000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Activation Function - Identity, TanH, Sigmoid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005825" y="14005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" sz="1000"/>
              <a:t>Neural Nets</a:t>
            </a:r>
            <a:r>
              <a:rPr lang="en" sz="1000"/>
              <a:t> - AUC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7" y="604837"/>
            <a:ext cx="19907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218625" y="12592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Boosting 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(Ensemble)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4599525" y="0"/>
            <a:ext cx="4544400" cy="403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XGBoost Classifier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Subsample - 0.001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Colsample bytree - 0.5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Depth - 3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 Child Weight - 9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Boosting rounds - 6000</a:t>
            </a:r>
          </a:p>
        </p:txBody>
      </p:sp>
      <p:pic>
        <p:nvPicPr>
          <p:cNvPr descr="xgboost.PNG"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74" y="166125"/>
            <a:ext cx="1707309" cy="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705124"/>
            <a:ext cx="2869425" cy="21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218625" y="19450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Kaggle Results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(Test Dataset)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x="4599525" y="0"/>
            <a:ext cx="4544400" cy="403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AUC on Test Data :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LR - 0.8606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XgBoost - 0.8616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Gaussian Naive Bayes - 0.82009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Neural Networks - 0.84182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- 0.83786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Conclusion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015375"/>
            <a:ext cx="8520600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experiments have shown that the models which rely on linear decision boundaries provide the best results on the dataset.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Among the transforms that we used, logarithmic transform proved to be the most effective because it removed the scale disparities between the various attributes.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above experiments we can conclude that the AUC for all our models on the dev set varies between 0.85 - 0.89.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submissions on Kaggle Website achieved a best AUC score of 0.86168 on XGBoost model.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 cloud in front of dark blue star-filled sky" id="210" name="Shape 210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400">
                <a:latin typeface="Roboto"/>
                <a:ea typeface="Roboto"/>
                <a:cs typeface="Roboto"/>
                <a:sym typeface="Roboto"/>
              </a:rPr>
              <a:t>Influencers in Social Networks</a:t>
            </a:r>
            <a:br>
              <a:rPr lang="en" sz="4400">
                <a:latin typeface="Roboto"/>
                <a:ea typeface="Roboto"/>
                <a:cs typeface="Roboto"/>
                <a:sym typeface="Roboto"/>
              </a:rPr>
            </a:br>
          </a:p>
        </p:txBody>
      </p:sp>
      <p:sp>
        <p:nvSpPr>
          <p:cNvPr id="212" name="Shape 212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Pragya Arora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Navnith Ramkrishnan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Piyush Ghai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490250" y="437525"/>
            <a:ext cx="8044500" cy="69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 and Objectives 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448400" y="1416400"/>
            <a:ext cx="81282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predict the impact various factors can add to the influence factor of an individual. 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 binary classification problem on Kaggle to predict who is more influential when comparing two twitter users.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Compared the performance of several classification algorithms covered during the course.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set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4590650" y="424225"/>
            <a:ext cx="4553400" cy="423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dataset is provided by PeerIndex, and comprises a standard pairwise preference learning task.</a:t>
            </a: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Each datapoint describes two individuals, and for each person, 11 pre-computed non negative features based on twitter activity.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Train : 5500 			Test : 5953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11 features per user are :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Followers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Following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Listed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Mentions received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Re-tweets received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Mentions sent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Re-tweets sent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Posts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1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2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ata.pn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2" y="4204125"/>
            <a:ext cx="8794576" cy="7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265500" y="34037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Evaluation Metric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782725" y="1030500"/>
            <a:ext cx="4291200" cy="308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Area under the ROC Curve. On the ROC Curve, we plot TPR v/s FPR for a range of prediction thresholds.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present our analysis on the following 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Train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Dev 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Test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963250"/>
            <a:ext cx="3956675" cy="29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90250" y="437525"/>
            <a:ext cx="7254000" cy="69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Preprocessing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06550" y="1277050"/>
            <a:ext cx="81282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1 - Reduced the number of features from 22 to 11 using the following 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aj = x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j+11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; j = 1,2,3...11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2 - Logarithmic Transformation - Since the attributes are of a different scale, we convert every value to its log in order to reduce the scale disparities.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3 - For Gaussian Naive Bayes, we also tried z-score normalization in order to have 0 mean, 1 standard deviation distribution for all the attributes in the dataset.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592100" y="437525"/>
            <a:ext cx="7757100" cy="69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Challenge and Objectives : 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406550" y="1277050"/>
            <a:ext cx="81282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To predict the impact various factors can add to the influence factor of an individual. 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 binary classification problem on Kaggle to predict who is more influential when comparing two twitter users.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Compared the performance of several classification algorithms covered during the course.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https://www.kaggle.com/c/predict-who-is-more-influential-in-a-social-network#description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_plt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6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051400" y="1054175"/>
            <a:ext cx="40926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 selection algorithm to zero in, on the best features in order to improve the AUC metrics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best features are as follows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Follower Count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Listed Count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Retweets Received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Feature 1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Mentions Received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Feature 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963850" y="280700"/>
            <a:ext cx="34290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Correlation scatter plot of all the attributes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53250" y="294000"/>
            <a:ext cx="7495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Comparative Study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542675" y="1164650"/>
            <a:ext cx="7001100" cy="36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A. Linear Models 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Logistic Regression (Different loss functions)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Gaussian Naive Bayes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Support Vector Machine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B. Non-linear Models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C. Ensemble Methods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Boosting (XgBoost)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06600" y="16086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Logistic Regression </a:t>
            </a:r>
          </a:p>
        </p:txBody>
      </p:sp>
      <p:sp>
        <p:nvSpPr>
          <p:cNvPr id="259" name="Shape 259"/>
          <p:cNvSpPr txBox="1"/>
          <p:nvPr>
            <p:ph idx="2" type="body"/>
          </p:nvPr>
        </p:nvSpPr>
        <p:spPr>
          <a:xfrm>
            <a:off x="4540275" y="676750"/>
            <a:ext cx="4560300" cy="162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Our Implementation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Loss functions</a:t>
            </a:r>
          </a:p>
          <a:p>
            <a:pPr indent="-228600" lvl="1" marL="914400" rtl="0" algn="l">
              <a:spcBef>
                <a:spcPts val="0"/>
              </a:spcBef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Logistic Loss</a:t>
            </a:r>
          </a:p>
          <a:p>
            <a:pPr indent="-228600" lvl="1" marL="914400" rtl="0" algn="l">
              <a:spcBef>
                <a:spcPts val="0"/>
              </a:spcBef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Exponential Loss.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L2 Regularization (0.1)</a:t>
            </a:r>
          </a:p>
          <a:p>
            <a:pPr indent="-228600" lvl="1" marL="914400" rtl="0" algn="l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(0.001)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60" name="Shape 260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261" name="Shape 261"/>
          <p:cNvSpPr txBox="1"/>
          <p:nvPr/>
        </p:nvSpPr>
        <p:spPr>
          <a:xfrm>
            <a:off x="4583700" y="3266375"/>
            <a:ext cx="45603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Scikit Learn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 (Inverse of regularization) ( C = 100 )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r.PNG"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50" y="133075"/>
            <a:ext cx="3251848" cy="14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005825" y="46771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AUC for Logistic Regression(Sci-kit) C = 100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777225" y="-4722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AUC for Logistic Regression (Our Implementation)</a:t>
            </a:r>
          </a:p>
        </p:txBody>
      </p:sp>
      <p:pic>
        <p:nvPicPr>
          <p:cNvPr descr="Screen Shot 2017-04-27 at 12.33.24 PM.png"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0" y="3118225"/>
            <a:ext cx="3388374" cy="15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270925" y="16352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Gaussian Naive Bayes </a:t>
            </a:r>
          </a:p>
        </p:txBody>
      </p:sp>
      <p:sp>
        <p:nvSpPr>
          <p:cNvPr id="271" name="Shape 271"/>
          <p:cNvSpPr txBox="1"/>
          <p:nvPr>
            <p:ph idx="2" type="body"/>
          </p:nvPr>
        </p:nvSpPr>
        <p:spPr>
          <a:xfrm>
            <a:off x="4728725" y="1034050"/>
            <a:ext cx="4351800" cy="2787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Normalized the data using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Z-score normalization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descr="nb.PNG"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75" y="3485450"/>
            <a:ext cx="2297350" cy="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270925" y="16352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Support Vector Machines </a:t>
            </a:r>
          </a:p>
        </p:txBody>
      </p:sp>
      <p:sp>
        <p:nvSpPr>
          <p:cNvPr id="279" name="Shape 279"/>
          <p:cNvSpPr txBox="1"/>
          <p:nvPr>
            <p:ph idx="2" type="body"/>
          </p:nvPr>
        </p:nvSpPr>
        <p:spPr>
          <a:xfrm>
            <a:off x="4502600" y="563225"/>
            <a:ext cx="4560300" cy="3396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RBF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Slack Penalty - C (0.3)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Linear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 tuned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Slack Penalty - C (0.3)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descr="svm.PNG"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75" y="498975"/>
            <a:ext cx="186690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vm_linear.PNG" id="282" name="Shape 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925" y="3398550"/>
            <a:ext cx="185737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1082025" y="13243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1000"/>
              <a:t>SVM (RBF)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1082025" y="42199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lang="en" sz="1000"/>
              <a:t>SVM (Linear)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254150" y="18169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290" name="Shape 290"/>
          <p:cNvSpPr txBox="1"/>
          <p:nvPr>
            <p:ph idx="2" type="body"/>
          </p:nvPr>
        </p:nvSpPr>
        <p:spPr>
          <a:xfrm>
            <a:off x="4599600" y="-133250"/>
            <a:ext cx="4544400" cy="514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Our Implementation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Hidden layers - 5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Units in each layer - 15, 10, 10, 10, 10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- 0.1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Epochs - 100000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Activation Function - Identity, TanH, Sigmoid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1005825" y="14005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n" sz="1000"/>
              <a:t>Neural Nets - AUC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7" y="604837"/>
            <a:ext cx="19907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218625" y="12592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Boosting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(Ensemble)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298" name="Shape 298"/>
          <p:cNvSpPr txBox="1"/>
          <p:nvPr>
            <p:ph idx="2" type="body"/>
          </p:nvPr>
        </p:nvSpPr>
        <p:spPr>
          <a:xfrm>
            <a:off x="4599525" y="0"/>
            <a:ext cx="4544400" cy="403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XGBoost Classifier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Subsample - 0.001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Colsample bytree - 0.5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Max Depth - 3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Min Child Weight - 9</a:t>
            </a:r>
          </a:p>
          <a:p>
            <a: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Boosting rounds - 6000</a:t>
            </a:r>
          </a:p>
        </p:txBody>
      </p:sp>
      <p:pic>
        <p:nvPicPr>
          <p:cNvPr descr="xgboost.PNG"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74" y="166125"/>
            <a:ext cx="1707309" cy="8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705124"/>
            <a:ext cx="2869425" cy="21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218625" y="19450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Kaggle Results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(Test Dataset)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306" name="Shape 306"/>
          <p:cNvSpPr txBox="1"/>
          <p:nvPr>
            <p:ph idx="2" type="body"/>
          </p:nvPr>
        </p:nvSpPr>
        <p:spPr>
          <a:xfrm>
            <a:off x="4599525" y="0"/>
            <a:ext cx="4544400" cy="4033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AUC on Test Data :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LR - 0.8606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XgBoost - 0.8616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Gaussian Naive Bayes - 0.82009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Neural Networks - 0.84182</a:t>
            </a:r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SVM - 0.83786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Conclusion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311700" y="1015375"/>
            <a:ext cx="8520600" cy="317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experiments have shown that the models which rely on linear decision boundaries provide the best results on the dataset.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Among the transforms that we used, logarithmic transform proved to be the most effective because it removed the scale disparities between the various attributes.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From the above experiments we can conclude that the AUC for all our models on the dev set varies between 0.85 - 0.89.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Roboto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submissions on Kaggle Website achieved a best AUC score of 0.86168 on XGBoost model.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629075" y="4585650"/>
            <a:ext cx="57420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repo : https://github.com/piyushghai/Social-Influencers/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65500" y="1205825"/>
            <a:ext cx="4045199" cy="1509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set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65500" y="4495425"/>
            <a:ext cx="40451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590650" y="424225"/>
            <a:ext cx="4553400" cy="423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8571"/>
              <a:buFont typeface="Arial"/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dataset is provided by PeerIndex, and comprises a standard pairwise preference learning task.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Each datapoint describes two individuals, and for each person, 11 pre-computed non negative features based on twitter activity.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Train : 5500 			Test : 5953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The 11 features per user are :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Followers Count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Following Count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Listed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Mentions received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Re-tweets received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Mentions sent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Re-tweets sent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Posts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1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2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  <a:buAutoNum type="arabicPeriod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Network Feature 3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data.png"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12" y="4204125"/>
            <a:ext cx="8794576" cy="7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265500" y="34037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Evaluation Metric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265500" y="4495425"/>
            <a:ext cx="4045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chemeClr val="accent3"/>
              </a:solidFill>
            </a:endParaRPr>
          </a:p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4782725" y="1030500"/>
            <a:ext cx="4291200" cy="308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Area under the ROC Curve. On the ROC Curve, we plot TPR v/s FPR for a range of prediction thresholds.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We present our analysis on the following 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Train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Dev 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boto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Test 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963250"/>
            <a:ext cx="3956675" cy="29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490250" y="437525"/>
            <a:ext cx="7254000" cy="697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Preprocessing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06550" y="1277050"/>
            <a:ext cx="81282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1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 Reduced the number of features from 22 to 11 using the following 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aj = x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1800">
                <a:latin typeface="Roboto"/>
                <a:ea typeface="Roboto"/>
                <a:cs typeface="Roboto"/>
                <a:sym typeface="Roboto"/>
              </a:rPr>
              <a:t>j+11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; j = 1,2,3...11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2 -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Logarithmic Transformation - Since the attributes are of a different scale, we convert every value to its log in order to reduce the scale disparities.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Feature Engineering 3 -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For Gaussian Naive Bayes, we also tried z-score normalization in order to have 0 mean, 1 standard deviation distribution for all the attributes in the dataset.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_plt.pn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68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5051400" y="1054175"/>
            <a:ext cx="40926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Feature Selection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Forward selection algorithm to zero in, on the best features in order to improve the test accuracy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best features are as follows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Follower Count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Listed Count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Retweets Received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Feature 1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Mentions Received</a:t>
            </a:r>
          </a:p>
          <a:p>
            <a:pPr indent="-228600" lvl="1" marL="914400" rtl="0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Network Feature 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53250" y="294000"/>
            <a:ext cx="74955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Comparative Study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542675" y="1164650"/>
            <a:ext cx="7001100" cy="360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A. Linear Models 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Logistic Regression (Different loss functions)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Gaussian Naive Bayes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Support Vector Machine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B. Non-linear Models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Neural Networks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C. Ensemble Methods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Roboto"/>
              <a:buChar char="●"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Boosting (XgBoost)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06600" y="1608625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Logistic Regression </a:t>
            </a:r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540275" y="676750"/>
            <a:ext cx="4560300" cy="1628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 rtl="0" algn="ctr">
              <a:spcBef>
                <a:spcPts val="0"/>
              </a:spcBef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Our Implementation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Font typeface="Roboto"/>
              <a:buChar char="●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" sz="1400">
                <a:latin typeface="Roboto"/>
                <a:ea typeface="Roboto"/>
                <a:cs typeface="Roboto"/>
                <a:sym typeface="Roboto"/>
              </a:rPr>
              <a:t>oss functions</a:t>
            </a:r>
          </a:p>
          <a:p>
            <a:pPr indent="-228600" lvl="1" marL="914400" rtl="0" algn="l">
              <a:spcBef>
                <a:spcPts val="0"/>
              </a:spcBef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Logistic Loss</a:t>
            </a:r>
          </a:p>
          <a:p>
            <a:pPr indent="-228600" lvl="1" marL="914400" rtl="0" algn="l">
              <a:spcBef>
                <a:spcPts val="0"/>
              </a:spcBef>
              <a:buFont typeface="Roboto"/>
              <a:buChar char="○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Exponential Loss.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Font typeface="Roboto"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L2 Regularization (0.1)</a:t>
            </a:r>
          </a:p>
          <a:p>
            <a:pPr indent="-228600" lvl="1" marL="914400" rtl="0" algn="l">
              <a:spcBef>
                <a:spcPts val="0"/>
              </a:spcBef>
              <a:buFont typeface="Roboto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Rate (0.001)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153" name="Shape 153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sp>
        <p:nvSpPr>
          <p:cNvPr id="154" name="Shape 154"/>
          <p:cNvSpPr txBox="1"/>
          <p:nvPr/>
        </p:nvSpPr>
        <p:spPr>
          <a:xfrm>
            <a:off x="4583700" y="3266375"/>
            <a:ext cx="45603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457200" lvl="0" rtl="0" algn="l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Scikit Learn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lt1"/>
              </a:buClr>
              <a:buFont typeface="Roboto"/>
              <a:buChar char="●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Hyperparameters tuned</a:t>
            </a:r>
          </a:p>
          <a:p>
            <a:pPr indent="-228600" lvl="1" marL="914400" rtl="0" algn="l">
              <a:spcBef>
                <a:spcPts val="0"/>
              </a:spcBef>
              <a:buClr>
                <a:schemeClr val="lt1"/>
              </a:buClr>
              <a:buFont typeface="Roboto"/>
              <a:buChar char="○"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 (Inverse of regularization) ( C = 100 )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r.PN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75" y="335775"/>
            <a:ext cx="3251848" cy="14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1005825" y="467717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AUC for Logistic Regression C = 100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777225" y="-47225"/>
            <a:ext cx="3096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AUC for Logistic Regression (Our Implementation)</a:t>
            </a:r>
          </a:p>
        </p:txBody>
      </p:sp>
      <p:pic>
        <p:nvPicPr>
          <p:cNvPr descr="Screen Shot 2017-04-27 at 12.33.24 PM.png"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0" y="3118225"/>
            <a:ext cx="3388374" cy="15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270925" y="1635250"/>
            <a:ext cx="4045200" cy="150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Gaussian Naive Bayes </a:t>
            </a:r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4728725" y="1034050"/>
            <a:ext cx="4351800" cy="2787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Normalized the data using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Z-score normalization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0" y="4898575"/>
            <a:ext cx="4351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900"/>
          </a:p>
        </p:txBody>
      </p:sp>
      <p:pic>
        <p:nvPicPr>
          <p:cNvPr descr="nb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675" y="3485450"/>
            <a:ext cx="2297350" cy="7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